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Georgia" panose="02040502050405020303" pitchFamily="18" charset="0"/>
      <p:regular r:id="rId26"/>
      <p:bold r:id="rId27"/>
      <p:italic r:id="rId28"/>
      <p:boldItalic r:id="rId29"/>
    </p:embeddedFont>
    <p:embeddedFont>
      <p:font typeface="Nunito" pitchFamily="2" charset="-94"/>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802"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f30bc53cc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f30bc53cc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bfaf425b95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bfaf425b95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a:t>ssd makes c+non object for every cell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c01659abe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c01659abe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bfaf425b95_1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bfaf425b95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18181"/>
              </a:lnSpc>
              <a:spcBef>
                <a:spcPts val="1700"/>
              </a:spcBef>
              <a:spcAft>
                <a:spcPts val="0"/>
              </a:spcAft>
              <a:buNone/>
            </a:pPr>
            <a:r>
              <a:rPr lang="tr" sz="1200">
                <a:solidFill>
                  <a:srgbClr val="242424"/>
                </a:solidFill>
                <a:highlight>
                  <a:srgbClr val="FFFFFF"/>
                </a:highlight>
                <a:latin typeface="Georgia"/>
                <a:ea typeface="Georgia"/>
                <a:cs typeface="Georgia"/>
                <a:sym typeface="Georgia"/>
              </a:rPr>
              <a:t>Varsayılan kutucukların olduğu katmanla özellik katmanıyla ilk işlem katmanını oluştur. Elde edilen katmana bölge belirleme ve sınıflandırma yap. Ardından oluşan kutuların koordinatları ve sınıflandırma skorlarını al. Ardından oluşan sonuçları farklı boyutlarda farklı çerçevelerde tekrar tekrar yap. Oluşan sonuçta non-supression max ile oluaşn çerçeve sayısını ve tekrar edenleri azalt.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c0292d844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c0292d844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c01659abe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c01659abe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18181"/>
              </a:lnSpc>
              <a:spcBef>
                <a:spcPts val="1700"/>
              </a:spcBef>
              <a:spcAft>
                <a:spcPts val="0"/>
              </a:spcAft>
              <a:buNone/>
            </a:pPr>
            <a:r>
              <a:rPr lang="tr" sz="1200">
                <a:solidFill>
                  <a:srgbClr val="242424"/>
                </a:solidFill>
                <a:highlight>
                  <a:srgbClr val="FFFFFF"/>
                </a:highlight>
                <a:latin typeface="Georgia"/>
                <a:ea typeface="Georgia"/>
                <a:cs typeface="Georgia"/>
                <a:sym typeface="Georgia"/>
              </a:rPr>
              <a:t>Varsayılan kutucukların olduğu katmanla özellik katmanıyla ilk işlem katmanını oluştur. Elde edilen katmana bölge belirleme ve sınıflandırma yap. Ardından oluşan kutuların koordinatları ve sınıflandırma skorlarını al. Ardından oluşan sonuçları farklı boyutlarda farklı çerçevelerde tekrar tekrar yap. Oluşan sonuçta non-supression max ile oluaşn çerçeve sayısını ve tekrar edenleri azalt.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bfaf425b95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bfaf425b95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bfaf425b95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bfaf425b95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18181"/>
              </a:lnSpc>
              <a:spcBef>
                <a:spcPts val="1700"/>
              </a:spcBef>
              <a:spcAft>
                <a:spcPts val="0"/>
              </a:spcAft>
              <a:buNone/>
            </a:pPr>
            <a:r>
              <a:rPr lang="tr" sz="1200">
                <a:solidFill>
                  <a:srgbClr val="242424"/>
                </a:solidFill>
                <a:highlight>
                  <a:srgbClr val="FFFFFF"/>
                </a:highlight>
                <a:latin typeface="Georgia"/>
                <a:ea typeface="Georgia"/>
                <a:cs typeface="Georgia"/>
                <a:sym typeface="Georgia"/>
              </a:rPr>
              <a:t>Varsayılan kutucukların olduğu katmanla özellik katmanıyla ilk işlem katmanını oluştur. Elde edilen katmana bölge belirleme ve sınıflandırma yap. Ardından oluşan kutuların koordinatları ve sınıflandırma skorlarını al. Ardından oluşan sonuçları farklı boyutlarda farklı çerçevelerde tekrar tekrar yap. Oluşan sonuçta non-supression max ile oluaşn çerçeve sayısını ve tekrar edenleri azalt.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c0292d844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c0292d844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c0292d8440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c0292d844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f30bc53cc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bf30bc53c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c0292d844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c0292d844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c0292d844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c0292d844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c0292d844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c0292d844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0292d8440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c0292d8440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bfaf425b95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bfaf425b95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bfaf425b95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bfaf425b95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bf30bc53cc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bf30bc53c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bfaf425b9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bfaf425b9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bfaf425b95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bfaf425b9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bfaf425b95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bfaf425b95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bfaf425b95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bfaf425b95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tr"/>
              <a:t>SSD</a:t>
            </a:r>
            <a:endParaRPr/>
          </a:p>
          <a:p>
            <a:pPr marL="0" lvl="0" indent="0" algn="ctr" rtl="0">
              <a:spcBef>
                <a:spcPts val="0"/>
              </a:spcBef>
              <a:spcAft>
                <a:spcPts val="0"/>
              </a:spcAft>
              <a:buNone/>
            </a:pPr>
            <a:r>
              <a:rPr lang="tr" sz="1855"/>
              <a:t>SINGLE SHOT MULTIBOX DETECTOR</a:t>
            </a:r>
            <a:endParaRPr sz="1855"/>
          </a:p>
        </p:txBody>
      </p:sp>
      <p:sp>
        <p:nvSpPr>
          <p:cNvPr id="129" name="Google Shape;129;p13"/>
          <p:cNvSpPr txBox="1">
            <a:spLocks noGrp="1"/>
          </p:cNvSpPr>
          <p:nvPr>
            <p:ph type="subTitle" idx="1"/>
          </p:nvPr>
        </p:nvSpPr>
        <p:spPr>
          <a:xfrm>
            <a:off x="6528850" y="4407625"/>
            <a:ext cx="23916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tr"/>
              <a:t>ONUR BUĞTEKİN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MODEL</a:t>
            </a:r>
            <a:endParaRPr/>
          </a:p>
        </p:txBody>
      </p:sp>
      <p:pic>
        <p:nvPicPr>
          <p:cNvPr id="189" name="Google Shape;189;p22"/>
          <p:cNvPicPr preferRelativeResize="0"/>
          <p:nvPr/>
        </p:nvPicPr>
        <p:blipFill>
          <a:blip r:embed="rId3">
            <a:alphaModFix/>
          </a:blip>
          <a:stretch>
            <a:fillRect/>
          </a:stretch>
        </p:blipFill>
        <p:spPr>
          <a:xfrm>
            <a:off x="216000" y="1375150"/>
            <a:ext cx="8683000" cy="3428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MODEL</a:t>
            </a:r>
            <a:endParaRPr/>
          </a:p>
        </p:txBody>
      </p:sp>
      <p:pic>
        <p:nvPicPr>
          <p:cNvPr id="195" name="Google Shape;195;p23"/>
          <p:cNvPicPr preferRelativeResize="0"/>
          <p:nvPr/>
        </p:nvPicPr>
        <p:blipFill>
          <a:blip r:embed="rId3">
            <a:alphaModFix/>
          </a:blip>
          <a:stretch>
            <a:fillRect/>
          </a:stretch>
        </p:blipFill>
        <p:spPr>
          <a:xfrm>
            <a:off x="184450" y="1222750"/>
            <a:ext cx="3209925" cy="3286125"/>
          </a:xfrm>
          <a:prstGeom prst="rect">
            <a:avLst/>
          </a:prstGeom>
          <a:noFill/>
          <a:ln>
            <a:noFill/>
          </a:ln>
        </p:spPr>
      </p:pic>
      <p:pic>
        <p:nvPicPr>
          <p:cNvPr id="196" name="Google Shape;196;p23"/>
          <p:cNvPicPr preferRelativeResize="0"/>
          <p:nvPr/>
        </p:nvPicPr>
        <p:blipFill>
          <a:blip r:embed="rId4">
            <a:alphaModFix/>
          </a:blip>
          <a:stretch>
            <a:fillRect/>
          </a:stretch>
        </p:blipFill>
        <p:spPr>
          <a:xfrm>
            <a:off x="3586852" y="1426525"/>
            <a:ext cx="5272675" cy="262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MODEL</a:t>
            </a:r>
            <a:endParaRPr/>
          </a:p>
        </p:txBody>
      </p:sp>
      <p:pic>
        <p:nvPicPr>
          <p:cNvPr id="202" name="Google Shape;202;p24"/>
          <p:cNvPicPr preferRelativeResize="0"/>
          <p:nvPr/>
        </p:nvPicPr>
        <p:blipFill>
          <a:blip r:embed="rId3">
            <a:alphaModFix/>
          </a:blip>
          <a:stretch>
            <a:fillRect/>
          </a:stretch>
        </p:blipFill>
        <p:spPr>
          <a:xfrm>
            <a:off x="1064463" y="1118525"/>
            <a:ext cx="7015071" cy="361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MODEL</a:t>
            </a:r>
            <a:endParaRPr/>
          </a:p>
        </p:txBody>
      </p:sp>
      <p:pic>
        <p:nvPicPr>
          <p:cNvPr id="208" name="Google Shape;208;p25"/>
          <p:cNvPicPr preferRelativeResize="0"/>
          <p:nvPr/>
        </p:nvPicPr>
        <p:blipFill>
          <a:blip r:embed="rId3">
            <a:alphaModFix/>
          </a:blip>
          <a:stretch>
            <a:fillRect/>
          </a:stretch>
        </p:blipFill>
        <p:spPr>
          <a:xfrm>
            <a:off x="1591251" y="849600"/>
            <a:ext cx="6581751" cy="384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DEFAULT BOUNDARY BOXES</a:t>
            </a:r>
            <a:endParaRPr/>
          </a:p>
        </p:txBody>
      </p:sp>
      <p:pic>
        <p:nvPicPr>
          <p:cNvPr id="214" name="Google Shape;214;p26"/>
          <p:cNvPicPr preferRelativeResize="0"/>
          <p:nvPr/>
        </p:nvPicPr>
        <p:blipFill>
          <a:blip r:embed="rId3">
            <a:alphaModFix/>
          </a:blip>
          <a:stretch>
            <a:fillRect/>
          </a:stretch>
        </p:blipFill>
        <p:spPr>
          <a:xfrm>
            <a:off x="722913" y="1162050"/>
            <a:ext cx="7038975" cy="2819400"/>
          </a:xfrm>
          <a:prstGeom prst="rect">
            <a:avLst/>
          </a:prstGeom>
          <a:noFill/>
          <a:ln>
            <a:noFill/>
          </a:ln>
        </p:spPr>
      </p:pic>
      <p:pic>
        <p:nvPicPr>
          <p:cNvPr id="215" name="Google Shape;215;p26"/>
          <p:cNvPicPr preferRelativeResize="0"/>
          <p:nvPr/>
        </p:nvPicPr>
        <p:blipFill>
          <a:blip r:embed="rId4">
            <a:alphaModFix/>
          </a:blip>
          <a:stretch>
            <a:fillRect/>
          </a:stretch>
        </p:blipFill>
        <p:spPr>
          <a:xfrm>
            <a:off x="3992275" y="3850663"/>
            <a:ext cx="4800600" cy="1019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7"/>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MODEL</a:t>
            </a:r>
            <a:endParaRPr/>
          </a:p>
        </p:txBody>
      </p:sp>
      <p:pic>
        <p:nvPicPr>
          <p:cNvPr id="221" name="Google Shape;221;p27"/>
          <p:cNvPicPr preferRelativeResize="0"/>
          <p:nvPr/>
        </p:nvPicPr>
        <p:blipFill>
          <a:blip r:embed="rId3">
            <a:alphaModFix/>
          </a:blip>
          <a:stretch>
            <a:fillRect/>
          </a:stretch>
        </p:blipFill>
        <p:spPr>
          <a:xfrm>
            <a:off x="1707538" y="1321700"/>
            <a:ext cx="5728926" cy="3056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MODEL</a:t>
            </a:r>
            <a:endParaRPr/>
          </a:p>
        </p:txBody>
      </p:sp>
      <p:pic>
        <p:nvPicPr>
          <p:cNvPr id="227" name="Google Shape;227;p28"/>
          <p:cNvPicPr preferRelativeResize="0"/>
          <p:nvPr/>
        </p:nvPicPr>
        <p:blipFill rotWithShape="1">
          <a:blip r:embed="rId3">
            <a:alphaModFix/>
          </a:blip>
          <a:srcRect t="19168" b="11632"/>
          <a:stretch/>
        </p:blipFill>
        <p:spPr>
          <a:xfrm>
            <a:off x="429863" y="1222750"/>
            <a:ext cx="8284273" cy="32246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MODEL</a:t>
            </a:r>
            <a:endParaRPr/>
          </a:p>
        </p:txBody>
      </p:sp>
      <p:pic>
        <p:nvPicPr>
          <p:cNvPr id="233" name="Google Shape;233;p29"/>
          <p:cNvPicPr preferRelativeResize="0"/>
          <p:nvPr/>
        </p:nvPicPr>
        <p:blipFill>
          <a:blip r:embed="rId3">
            <a:alphaModFix/>
          </a:blip>
          <a:stretch>
            <a:fillRect/>
          </a:stretch>
        </p:blipFill>
        <p:spPr>
          <a:xfrm>
            <a:off x="922325" y="1451025"/>
            <a:ext cx="6255050" cy="2970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DEFAULT BOUNDARY BOXES</a:t>
            </a:r>
            <a:endParaRPr/>
          </a:p>
        </p:txBody>
      </p:sp>
      <p:pic>
        <p:nvPicPr>
          <p:cNvPr id="239" name="Google Shape;239;p30"/>
          <p:cNvPicPr preferRelativeResize="0"/>
          <p:nvPr/>
        </p:nvPicPr>
        <p:blipFill>
          <a:blip r:embed="rId3">
            <a:alphaModFix/>
          </a:blip>
          <a:stretch>
            <a:fillRect/>
          </a:stretch>
        </p:blipFill>
        <p:spPr>
          <a:xfrm>
            <a:off x="722925" y="1437200"/>
            <a:ext cx="3749026" cy="2701900"/>
          </a:xfrm>
          <a:prstGeom prst="rect">
            <a:avLst/>
          </a:prstGeom>
          <a:noFill/>
          <a:ln>
            <a:noFill/>
          </a:ln>
        </p:spPr>
      </p:pic>
      <p:pic>
        <p:nvPicPr>
          <p:cNvPr id="240" name="Google Shape;240;p30"/>
          <p:cNvPicPr preferRelativeResize="0"/>
          <p:nvPr/>
        </p:nvPicPr>
        <p:blipFill>
          <a:blip r:embed="rId4">
            <a:alphaModFix/>
          </a:blip>
          <a:stretch>
            <a:fillRect/>
          </a:stretch>
        </p:blipFill>
        <p:spPr>
          <a:xfrm>
            <a:off x="4903475" y="1436600"/>
            <a:ext cx="3749025" cy="27030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1"/>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DEFAULT BOUNDARY BOXES</a:t>
            </a:r>
            <a:endParaRPr/>
          </a:p>
        </p:txBody>
      </p:sp>
      <p:pic>
        <p:nvPicPr>
          <p:cNvPr id="246" name="Google Shape;246;p31"/>
          <p:cNvPicPr preferRelativeResize="0"/>
          <p:nvPr/>
        </p:nvPicPr>
        <p:blipFill>
          <a:blip r:embed="rId3">
            <a:alphaModFix/>
          </a:blip>
          <a:stretch>
            <a:fillRect/>
          </a:stretch>
        </p:blipFill>
        <p:spPr>
          <a:xfrm>
            <a:off x="359350" y="1952600"/>
            <a:ext cx="4352925" cy="1866900"/>
          </a:xfrm>
          <a:prstGeom prst="rect">
            <a:avLst/>
          </a:prstGeom>
          <a:noFill/>
          <a:ln>
            <a:noFill/>
          </a:ln>
        </p:spPr>
      </p:pic>
      <p:pic>
        <p:nvPicPr>
          <p:cNvPr id="247" name="Google Shape;247;p31"/>
          <p:cNvPicPr preferRelativeResize="0"/>
          <p:nvPr/>
        </p:nvPicPr>
        <p:blipFill>
          <a:blip r:embed="rId4">
            <a:alphaModFix/>
          </a:blip>
          <a:stretch>
            <a:fillRect/>
          </a:stretch>
        </p:blipFill>
        <p:spPr>
          <a:xfrm>
            <a:off x="4960925" y="1466825"/>
            <a:ext cx="3695700" cy="2838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NEDİR?</a:t>
            </a:r>
            <a:endParaRPr/>
          </a:p>
        </p:txBody>
      </p:sp>
      <p:sp>
        <p:nvSpPr>
          <p:cNvPr id="135" name="Google Shape;135;p14"/>
          <p:cNvSpPr txBox="1">
            <a:spLocks noGrp="1"/>
          </p:cNvSpPr>
          <p:nvPr>
            <p:ph type="body" idx="1"/>
          </p:nvPr>
        </p:nvSpPr>
        <p:spPr>
          <a:xfrm>
            <a:off x="819150" y="1222750"/>
            <a:ext cx="8122500" cy="32160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Times New Roman"/>
              <a:buChar char="●"/>
            </a:pPr>
            <a:r>
              <a:rPr lang="tr" sz="1600" b="1">
                <a:highlight>
                  <a:schemeClr val="dk1"/>
                </a:highlight>
                <a:latin typeface="Times New Roman"/>
                <a:ea typeface="Times New Roman"/>
                <a:cs typeface="Times New Roman"/>
                <a:sym typeface="Times New Roman"/>
              </a:rPr>
              <a:t>Nesne algılama algoritmasıdır.</a:t>
            </a:r>
            <a:endParaRPr sz="1600" b="1">
              <a:highlight>
                <a:schemeClr val="dk1"/>
              </a:highlight>
              <a:latin typeface="Times New Roman"/>
              <a:ea typeface="Times New Roman"/>
              <a:cs typeface="Times New Roman"/>
              <a:sym typeface="Times New Roman"/>
            </a:endParaRPr>
          </a:p>
          <a:p>
            <a:pPr marL="457200" lvl="0" indent="0" algn="l" rtl="0">
              <a:spcBef>
                <a:spcPts val="1200"/>
              </a:spcBef>
              <a:spcAft>
                <a:spcPts val="0"/>
              </a:spcAft>
              <a:buNone/>
            </a:pPr>
            <a:endParaRPr sz="1600" b="1">
              <a:highlight>
                <a:schemeClr val="dk1"/>
              </a:highlight>
              <a:latin typeface="Times New Roman"/>
              <a:ea typeface="Times New Roman"/>
              <a:cs typeface="Times New Roman"/>
              <a:sym typeface="Times New Roman"/>
            </a:endParaRPr>
          </a:p>
          <a:p>
            <a:pPr marL="457200" lvl="0" indent="-330200" algn="l" rtl="0">
              <a:spcBef>
                <a:spcPts val="1200"/>
              </a:spcBef>
              <a:spcAft>
                <a:spcPts val="0"/>
              </a:spcAft>
              <a:buSzPts val="1600"/>
              <a:buFont typeface="Times New Roman"/>
              <a:buChar char="●"/>
            </a:pPr>
            <a:r>
              <a:rPr lang="tr" sz="1600" b="1">
                <a:highlight>
                  <a:schemeClr val="dk1"/>
                </a:highlight>
                <a:latin typeface="Times New Roman"/>
                <a:ea typeface="Times New Roman"/>
                <a:cs typeface="Times New Roman"/>
                <a:sym typeface="Times New Roman"/>
              </a:rPr>
              <a:t>Single Shot: Ağdan tek bir geçişte obje belirlenmesi ve sınıflandırmasının yapıldığını belirtiyor.</a:t>
            </a:r>
            <a:endParaRPr sz="1600" b="1">
              <a:highlight>
                <a:schemeClr val="dk1"/>
              </a:highlight>
              <a:latin typeface="Times New Roman"/>
              <a:ea typeface="Times New Roman"/>
              <a:cs typeface="Times New Roman"/>
              <a:sym typeface="Times New Roman"/>
            </a:endParaRPr>
          </a:p>
          <a:p>
            <a:pPr marL="457200" lvl="0" indent="0" algn="l" rtl="0">
              <a:spcBef>
                <a:spcPts val="1200"/>
              </a:spcBef>
              <a:spcAft>
                <a:spcPts val="0"/>
              </a:spcAft>
              <a:buNone/>
            </a:pPr>
            <a:endParaRPr sz="1600" b="1">
              <a:highlight>
                <a:schemeClr val="dk1"/>
              </a:highlight>
              <a:latin typeface="Times New Roman"/>
              <a:ea typeface="Times New Roman"/>
              <a:cs typeface="Times New Roman"/>
              <a:sym typeface="Times New Roman"/>
            </a:endParaRPr>
          </a:p>
          <a:p>
            <a:pPr marL="457200" lvl="0" indent="-330200" algn="l" rtl="0">
              <a:lnSpc>
                <a:spcPct val="198181"/>
              </a:lnSpc>
              <a:spcBef>
                <a:spcPts val="1700"/>
              </a:spcBef>
              <a:spcAft>
                <a:spcPts val="0"/>
              </a:spcAft>
              <a:buSzPts val="1600"/>
              <a:buFont typeface="Times New Roman"/>
              <a:buChar char="●"/>
            </a:pPr>
            <a:r>
              <a:rPr lang="tr" sz="1600" b="1">
                <a:highlight>
                  <a:schemeClr val="dk1"/>
                </a:highlight>
                <a:latin typeface="Times New Roman"/>
                <a:ea typeface="Times New Roman"/>
                <a:cs typeface="Times New Roman"/>
                <a:sym typeface="Times New Roman"/>
              </a:rPr>
              <a:t>MultiBox: Çerçeveleme tekniğine verilen isim  </a:t>
            </a:r>
            <a:endParaRPr sz="1600" b="1">
              <a:highlight>
                <a:schemeClr val="dk1"/>
              </a:highlight>
              <a:latin typeface="Times New Roman"/>
              <a:ea typeface="Times New Roman"/>
              <a:cs typeface="Times New Roman"/>
              <a:sym typeface="Times New Roman"/>
            </a:endParaRPr>
          </a:p>
          <a:p>
            <a:pPr marL="457200" lvl="0" indent="0" algn="l" rtl="0">
              <a:spcBef>
                <a:spcPts val="0"/>
              </a:spcBef>
              <a:spcAft>
                <a:spcPts val="0"/>
              </a:spcAft>
              <a:buNone/>
            </a:pPr>
            <a:endParaRPr sz="1600" b="1">
              <a:latin typeface="Times New Roman"/>
              <a:ea typeface="Times New Roman"/>
              <a:cs typeface="Times New Roman"/>
              <a:sym typeface="Times New Roman"/>
            </a:endParaRPr>
          </a:p>
          <a:p>
            <a:pPr marL="457200" lvl="0" indent="-330200" algn="l" rtl="0">
              <a:lnSpc>
                <a:spcPct val="198181"/>
              </a:lnSpc>
              <a:spcBef>
                <a:spcPts val="1700"/>
              </a:spcBef>
              <a:spcAft>
                <a:spcPts val="0"/>
              </a:spcAft>
              <a:buSzPts val="1600"/>
              <a:buFont typeface="Times New Roman"/>
              <a:buChar char="●"/>
            </a:pPr>
            <a:r>
              <a:rPr lang="tr" sz="1600" b="1">
                <a:highlight>
                  <a:schemeClr val="dk1"/>
                </a:highlight>
                <a:latin typeface="Times New Roman"/>
                <a:ea typeface="Times New Roman"/>
                <a:cs typeface="Times New Roman"/>
                <a:sym typeface="Times New Roman"/>
              </a:rPr>
              <a:t>Detector: Nesne algılaması ile algılanmış nesnelerin sınıflandırılmasını da sağlıyor </a:t>
            </a:r>
            <a:endParaRPr sz="1600" b="1">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2"/>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DEFAULT BOUNDARY BOXES</a:t>
            </a:r>
            <a:endParaRPr/>
          </a:p>
        </p:txBody>
      </p:sp>
      <p:pic>
        <p:nvPicPr>
          <p:cNvPr id="253" name="Google Shape;253;p32"/>
          <p:cNvPicPr preferRelativeResize="0"/>
          <p:nvPr/>
        </p:nvPicPr>
        <p:blipFill>
          <a:blip r:embed="rId3">
            <a:alphaModFix/>
          </a:blip>
          <a:stretch>
            <a:fillRect/>
          </a:stretch>
        </p:blipFill>
        <p:spPr>
          <a:xfrm>
            <a:off x="956050" y="1086425"/>
            <a:ext cx="7231899" cy="3615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3"/>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DEFAULT BOUNDARY BOXES</a:t>
            </a:r>
            <a:endParaRPr/>
          </a:p>
        </p:txBody>
      </p:sp>
      <p:pic>
        <p:nvPicPr>
          <p:cNvPr id="259" name="Google Shape;259;p33"/>
          <p:cNvPicPr preferRelativeResize="0"/>
          <p:nvPr/>
        </p:nvPicPr>
        <p:blipFill>
          <a:blip r:embed="rId3">
            <a:alphaModFix/>
          </a:blip>
          <a:stretch>
            <a:fillRect/>
          </a:stretch>
        </p:blipFill>
        <p:spPr>
          <a:xfrm>
            <a:off x="956050" y="1129200"/>
            <a:ext cx="7231899" cy="36159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DATA AUGMENTATION</a:t>
            </a:r>
            <a:endParaRPr/>
          </a:p>
        </p:txBody>
      </p:sp>
      <p:pic>
        <p:nvPicPr>
          <p:cNvPr id="265" name="Google Shape;265;p34"/>
          <p:cNvPicPr preferRelativeResize="0"/>
          <p:nvPr/>
        </p:nvPicPr>
        <p:blipFill>
          <a:blip r:embed="rId3">
            <a:alphaModFix/>
          </a:blip>
          <a:stretch>
            <a:fillRect/>
          </a:stretch>
        </p:blipFill>
        <p:spPr>
          <a:xfrm>
            <a:off x="237400" y="1353750"/>
            <a:ext cx="8683001" cy="1502675"/>
          </a:xfrm>
          <a:prstGeom prst="rect">
            <a:avLst/>
          </a:prstGeom>
          <a:noFill/>
          <a:ln>
            <a:noFill/>
          </a:ln>
        </p:spPr>
      </p:pic>
      <p:pic>
        <p:nvPicPr>
          <p:cNvPr id="266" name="Google Shape;266;p34"/>
          <p:cNvPicPr preferRelativeResize="0"/>
          <p:nvPr/>
        </p:nvPicPr>
        <p:blipFill>
          <a:blip r:embed="rId4">
            <a:alphaModFix/>
          </a:blip>
          <a:stretch>
            <a:fillRect/>
          </a:stretch>
        </p:blipFill>
        <p:spPr>
          <a:xfrm>
            <a:off x="2716763" y="3169225"/>
            <a:ext cx="3724275" cy="1266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SONUÇLAR</a:t>
            </a:r>
            <a:endParaRPr/>
          </a:p>
        </p:txBody>
      </p:sp>
      <p:sp>
        <p:nvSpPr>
          <p:cNvPr id="272" name="Google Shape;272;p35"/>
          <p:cNvSpPr txBox="1">
            <a:spLocks noGrp="1"/>
          </p:cNvSpPr>
          <p:nvPr>
            <p:ph type="body" idx="1"/>
          </p:nvPr>
        </p:nvSpPr>
        <p:spPr>
          <a:xfrm>
            <a:off x="819150" y="1222750"/>
            <a:ext cx="7505700" cy="3216000"/>
          </a:xfrm>
          <a:prstGeom prst="rect">
            <a:avLst/>
          </a:prstGeom>
        </p:spPr>
        <p:txBody>
          <a:bodyPr spcFirstLastPara="1" wrap="square" lIns="91425" tIns="91425" rIns="91425" bIns="91425" anchor="t" anchorCtr="0">
            <a:normAutofit fontScale="77500" lnSpcReduction="20000"/>
          </a:bodyPr>
          <a:lstStyle/>
          <a:p>
            <a:pPr marL="457200" lvl="0" indent="-322103" algn="l" rtl="0">
              <a:spcBef>
                <a:spcPts val="0"/>
              </a:spcBef>
              <a:spcAft>
                <a:spcPts val="0"/>
              </a:spcAft>
              <a:buSzPct val="100000"/>
              <a:buFont typeface="Times New Roman"/>
              <a:buChar char="●"/>
            </a:pPr>
            <a:r>
              <a:rPr lang="tr" sz="1900" b="1">
                <a:latin typeface="Times New Roman"/>
                <a:ea typeface="Times New Roman"/>
                <a:cs typeface="Times New Roman"/>
                <a:sym typeface="Times New Roman"/>
              </a:rPr>
              <a:t>Küçük objelerde YOLO’dan daha iyi ancak Faster R-CNN daha avantajlı.</a:t>
            </a:r>
            <a:endParaRPr sz="1900" b="1">
              <a:latin typeface="Times New Roman"/>
              <a:ea typeface="Times New Roman"/>
              <a:cs typeface="Times New Roman"/>
              <a:sym typeface="Times New Roman"/>
            </a:endParaRPr>
          </a:p>
          <a:p>
            <a:pPr marL="0" lvl="0" indent="0" algn="l" rtl="0">
              <a:spcBef>
                <a:spcPts val="1200"/>
              </a:spcBef>
              <a:spcAft>
                <a:spcPts val="0"/>
              </a:spcAft>
              <a:buNone/>
            </a:pPr>
            <a:endParaRPr sz="1900" b="1">
              <a:latin typeface="Times New Roman"/>
              <a:ea typeface="Times New Roman"/>
              <a:cs typeface="Times New Roman"/>
              <a:sym typeface="Times New Roman"/>
            </a:endParaRPr>
          </a:p>
          <a:p>
            <a:pPr marL="457200" lvl="0" indent="-322103" algn="l" rtl="0">
              <a:spcBef>
                <a:spcPts val="1200"/>
              </a:spcBef>
              <a:spcAft>
                <a:spcPts val="0"/>
              </a:spcAft>
              <a:buSzPct val="100000"/>
              <a:buFont typeface="Times New Roman"/>
              <a:buChar char="●"/>
            </a:pPr>
            <a:r>
              <a:rPr lang="tr" sz="1900" b="1">
                <a:latin typeface="Times New Roman"/>
                <a:ea typeface="Times New Roman"/>
                <a:cs typeface="Times New Roman"/>
                <a:sym typeface="Times New Roman"/>
              </a:rPr>
              <a:t>Çizilen kutu sayısı arttıkça doğruluk oranı artmakta</a:t>
            </a:r>
            <a:endParaRPr sz="1900" b="1">
              <a:latin typeface="Times New Roman"/>
              <a:ea typeface="Times New Roman"/>
              <a:cs typeface="Times New Roman"/>
              <a:sym typeface="Times New Roman"/>
            </a:endParaRPr>
          </a:p>
          <a:p>
            <a:pPr marL="457200" lvl="0" indent="0" algn="l" rtl="0">
              <a:spcBef>
                <a:spcPts val="1200"/>
              </a:spcBef>
              <a:spcAft>
                <a:spcPts val="0"/>
              </a:spcAft>
              <a:buNone/>
            </a:pPr>
            <a:endParaRPr sz="1900" b="1">
              <a:latin typeface="Times New Roman"/>
              <a:ea typeface="Times New Roman"/>
              <a:cs typeface="Times New Roman"/>
              <a:sym typeface="Times New Roman"/>
            </a:endParaRPr>
          </a:p>
          <a:p>
            <a:pPr marL="457200" lvl="0" indent="-322103" algn="l" rtl="0">
              <a:spcBef>
                <a:spcPts val="1200"/>
              </a:spcBef>
              <a:spcAft>
                <a:spcPts val="0"/>
              </a:spcAft>
              <a:buSzPct val="100000"/>
              <a:buFont typeface="Times New Roman"/>
              <a:buChar char="●"/>
            </a:pPr>
            <a:r>
              <a:rPr lang="tr" sz="1900" b="1">
                <a:latin typeface="Times New Roman"/>
                <a:ea typeface="Times New Roman"/>
                <a:cs typeface="Times New Roman"/>
                <a:sym typeface="Times New Roman"/>
              </a:rPr>
              <a:t>SSD512, SSD300 den daha doğru sonuç verebiliyor ancak fps 59’dan 22’ye düşüyor</a:t>
            </a:r>
            <a:endParaRPr sz="1900" b="1">
              <a:latin typeface="Times New Roman"/>
              <a:ea typeface="Times New Roman"/>
              <a:cs typeface="Times New Roman"/>
              <a:sym typeface="Times New Roman"/>
            </a:endParaRPr>
          </a:p>
          <a:p>
            <a:pPr marL="457200" lvl="0" indent="0" algn="l" rtl="0">
              <a:spcBef>
                <a:spcPts val="1200"/>
              </a:spcBef>
              <a:spcAft>
                <a:spcPts val="0"/>
              </a:spcAft>
              <a:buNone/>
            </a:pPr>
            <a:endParaRPr sz="1900" b="1">
              <a:latin typeface="Times New Roman"/>
              <a:ea typeface="Times New Roman"/>
              <a:cs typeface="Times New Roman"/>
              <a:sym typeface="Times New Roman"/>
            </a:endParaRPr>
          </a:p>
          <a:p>
            <a:pPr marL="457200" lvl="0" indent="-322103" algn="l" rtl="0">
              <a:spcBef>
                <a:spcPts val="1200"/>
              </a:spcBef>
              <a:spcAft>
                <a:spcPts val="0"/>
              </a:spcAft>
              <a:buSzPct val="100000"/>
              <a:buFont typeface="Times New Roman"/>
              <a:buChar char="●"/>
            </a:pPr>
            <a:r>
              <a:rPr lang="tr" sz="1900" b="1">
                <a:latin typeface="Times New Roman"/>
                <a:ea typeface="Times New Roman"/>
                <a:cs typeface="Times New Roman"/>
                <a:sym typeface="Times New Roman"/>
              </a:rPr>
              <a:t>Gerçek zamanlı işlemlerde YOLO ile arasında tercih yapılır. Daha düşük sistemlerde SSD bir adım öne çıkıyor</a:t>
            </a:r>
            <a:endParaRPr sz="1900" b="1">
              <a:latin typeface="Times New Roman"/>
              <a:ea typeface="Times New Roman"/>
              <a:cs typeface="Times New Roman"/>
              <a:sym typeface="Times New Roman"/>
            </a:endParaRPr>
          </a:p>
          <a:p>
            <a:pPr marL="0" lvl="0" indent="0" algn="l" rtl="0">
              <a:spcBef>
                <a:spcPts val="1200"/>
              </a:spcBef>
              <a:spcAft>
                <a:spcPts val="1200"/>
              </a:spcAft>
              <a:buNone/>
            </a:pPr>
            <a:endParaRPr sz="1900" b="1">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KRONOLOJİ</a:t>
            </a:r>
            <a:endParaRPr/>
          </a:p>
        </p:txBody>
      </p:sp>
      <p:pic>
        <p:nvPicPr>
          <p:cNvPr id="141" name="Google Shape;141;p15"/>
          <p:cNvPicPr preferRelativeResize="0"/>
          <p:nvPr/>
        </p:nvPicPr>
        <p:blipFill rotWithShape="1">
          <a:blip r:embed="rId3">
            <a:alphaModFix/>
          </a:blip>
          <a:srcRect t="25962" b="5133"/>
          <a:stretch/>
        </p:blipFill>
        <p:spPr>
          <a:xfrm>
            <a:off x="474225" y="1179975"/>
            <a:ext cx="8195548" cy="3176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NEREDE?</a:t>
            </a:r>
            <a:endParaRPr/>
          </a:p>
        </p:txBody>
      </p:sp>
      <p:pic>
        <p:nvPicPr>
          <p:cNvPr id="147" name="Google Shape;147;p16"/>
          <p:cNvPicPr preferRelativeResize="0"/>
          <p:nvPr/>
        </p:nvPicPr>
        <p:blipFill>
          <a:blip r:embed="rId3">
            <a:alphaModFix/>
          </a:blip>
          <a:stretch>
            <a:fillRect/>
          </a:stretch>
        </p:blipFill>
        <p:spPr>
          <a:xfrm>
            <a:off x="395250" y="1375150"/>
            <a:ext cx="3962901" cy="2493075"/>
          </a:xfrm>
          <a:prstGeom prst="rect">
            <a:avLst/>
          </a:prstGeom>
          <a:noFill/>
          <a:ln>
            <a:noFill/>
          </a:ln>
        </p:spPr>
      </p:pic>
      <p:sp>
        <p:nvSpPr>
          <p:cNvPr id="148" name="Google Shape;148;p16"/>
          <p:cNvSpPr txBox="1"/>
          <p:nvPr/>
        </p:nvSpPr>
        <p:spPr>
          <a:xfrm>
            <a:off x="1920502" y="3935250"/>
            <a:ext cx="1524900" cy="2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300" b="1">
                <a:solidFill>
                  <a:schemeClr val="dk2"/>
                </a:solidFill>
                <a:latin typeface="Calibri"/>
                <a:ea typeface="Calibri"/>
                <a:cs typeface="Calibri"/>
                <a:sym typeface="Calibri"/>
              </a:rPr>
              <a:t>OTONOM SÜRÜŞ</a:t>
            </a:r>
            <a:endParaRPr sz="1300" b="1">
              <a:solidFill>
                <a:schemeClr val="dk2"/>
              </a:solidFill>
              <a:latin typeface="Calibri"/>
              <a:ea typeface="Calibri"/>
              <a:cs typeface="Calibri"/>
              <a:sym typeface="Calibri"/>
            </a:endParaRPr>
          </a:p>
        </p:txBody>
      </p:sp>
      <p:pic>
        <p:nvPicPr>
          <p:cNvPr id="149" name="Google Shape;149;p16"/>
          <p:cNvPicPr preferRelativeResize="0"/>
          <p:nvPr/>
        </p:nvPicPr>
        <p:blipFill>
          <a:blip r:embed="rId4">
            <a:alphaModFix/>
          </a:blip>
          <a:stretch>
            <a:fillRect/>
          </a:stretch>
        </p:blipFill>
        <p:spPr>
          <a:xfrm>
            <a:off x="4465075" y="1375150"/>
            <a:ext cx="4432946" cy="2493075"/>
          </a:xfrm>
          <a:prstGeom prst="rect">
            <a:avLst/>
          </a:prstGeom>
          <a:noFill/>
          <a:ln>
            <a:noFill/>
          </a:ln>
        </p:spPr>
      </p:pic>
      <p:sp>
        <p:nvSpPr>
          <p:cNvPr id="150" name="Google Shape;150;p16"/>
          <p:cNvSpPr txBox="1"/>
          <p:nvPr/>
        </p:nvSpPr>
        <p:spPr>
          <a:xfrm>
            <a:off x="5919099" y="3935250"/>
            <a:ext cx="2006700" cy="2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300" b="1">
                <a:solidFill>
                  <a:schemeClr val="dk2"/>
                </a:solidFill>
                <a:latin typeface="Calibri"/>
                <a:ea typeface="Calibri"/>
                <a:cs typeface="Calibri"/>
                <a:sym typeface="Calibri"/>
              </a:rPr>
              <a:t>GÜVENLİK VE GÖZETİM</a:t>
            </a:r>
            <a:endParaRPr sz="1300" b="1">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NEDEN?</a:t>
            </a:r>
            <a:endParaRPr/>
          </a:p>
        </p:txBody>
      </p:sp>
      <p:sp>
        <p:nvSpPr>
          <p:cNvPr id="156" name="Google Shape;156;p17"/>
          <p:cNvSpPr txBox="1">
            <a:spLocks noGrp="1"/>
          </p:cNvSpPr>
          <p:nvPr>
            <p:ph type="body" idx="1"/>
          </p:nvPr>
        </p:nvSpPr>
        <p:spPr>
          <a:xfrm>
            <a:off x="819150" y="1222750"/>
            <a:ext cx="7505700" cy="3216000"/>
          </a:xfrm>
          <a:prstGeom prst="rect">
            <a:avLst/>
          </a:prstGeom>
        </p:spPr>
        <p:txBody>
          <a:bodyPr spcFirstLastPara="1" wrap="square" lIns="91425" tIns="91425" rIns="91425" bIns="91425" anchor="t" anchorCtr="0">
            <a:normAutofit lnSpcReduction="10000"/>
          </a:bodyPr>
          <a:lstStyle/>
          <a:p>
            <a:pPr marL="457200" lvl="0" indent="-349250" algn="l" rtl="0">
              <a:spcBef>
                <a:spcPts val="0"/>
              </a:spcBef>
              <a:spcAft>
                <a:spcPts val="0"/>
              </a:spcAft>
              <a:buSzPts val="1900"/>
              <a:buFont typeface="Times New Roman"/>
              <a:buChar char="●"/>
            </a:pPr>
            <a:r>
              <a:rPr lang="tr" sz="1900" b="1">
                <a:latin typeface="Times New Roman"/>
                <a:ea typeface="Times New Roman"/>
                <a:cs typeface="Times New Roman"/>
                <a:sym typeface="Times New Roman"/>
              </a:rPr>
              <a:t>VERİMLİ</a:t>
            </a:r>
            <a:endParaRPr sz="1900" b="1">
              <a:latin typeface="Times New Roman"/>
              <a:ea typeface="Times New Roman"/>
              <a:cs typeface="Times New Roman"/>
              <a:sym typeface="Times New Roman"/>
            </a:endParaRPr>
          </a:p>
          <a:p>
            <a:pPr marL="0" lvl="0" indent="0" algn="l" rtl="0">
              <a:spcBef>
                <a:spcPts val="1200"/>
              </a:spcBef>
              <a:spcAft>
                <a:spcPts val="0"/>
              </a:spcAft>
              <a:buNone/>
            </a:pPr>
            <a:endParaRPr sz="1900" b="1">
              <a:latin typeface="Times New Roman"/>
              <a:ea typeface="Times New Roman"/>
              <a:cs typeface="Times New Roman"/>
              <a:sym typeface="Times New Roman"/>
            </a:endParaRPr>
          </a:p>
          <a:p>
            <a:pPr marL="457200" lvl="0" indent="-349250" algn="l" rtl="0">
              <a:spcBef>
                <a:spcPts val="1200"/>
              </a:spcBef>
              <a:spcAft>
                <a:spcPts val="0"/>
              </a:spcAft>
              <a:buSzPts val="1900"/>
              <a:buFont typeface="Times New Roman"/>
              <a:buChar char="●"/>
            </a:pPr>
            <a:r>
              <a:rPr lang="tr" sz="1900" b="1">
                <a:latin typeface="Times New Roman"/>
                <a:ea typeface="Times New Roman"/>
                <a:cs typeface="Times New Roman"/>
                <a:sym typeface="Times New Roman"/>
              </a:rPr>
              <a:t>GERÇEK ZAMANLI TESPİT</a:t>
            </a:r>
            <a:endParaRPr sz="1900" b="1">
              <a:latin typeface="Times New Roman"/>
              <a:ea typeface="Times New Roman"/>
              <a:cs typeface="Times New Roman"/>
              <a:sym typeface="Times New Roman"/>
            </a:endParaRPr>
          </a:p>
          <a:p>
            <a:pPr marL="457200" lvl="0" indent="0" algn="l" rtl="0">
              <a:spcBef>
                <a:spcPts val="1200"/>
              </a:spcBef>
              <a:spcAft>
                <a:spcPts val="0"/>
              </a:spcAft>
              <a:buNone/>
            </a:pPr>
            <a:endParaRPr sz="1900" b="1">
              <a:latin typeface="Times New Roman"/>
              <a:ea typeface="Times New Roman"/>
              <a:cs typeface="Times New Roman"/>
              <a:sym typeface="Times New Roman"/>
            </a:endParaRPr>
          </a:p>
          <a:p>
            <a:pPr marL="457200" lvl="0" indent="-349250" algn="l" rtl="0">
              <a:spcBef>
                <a:spcPts val="1200"/>
              </a:spcBef>
              <a:spcAft>
                <a:spcPts val="0"/>
              </a:spcAft>
              <a:buSzPts val="1900"/>
              <a:buFont typeface="Times New Roman"/>
              <a:buChar char="●"/>
            </a:pPr>
            <a:r>
              <a:rPr lang="tr" sz="1900" b="1">
                <a:latin typeface="Times New Roman"/>
                <a:ea typeface="Times New Roman"/>
                <a:cs typeface="Times New Roman"/>
                <a:sym typeface="Times New Roman"/>
              </a:rPr>
              <a:t>HIZ</a:t>
            </a:r>
            <a:endParaRPr sz="1900" b="1">
              <a:latin typeface="Times New Roman"/>
              <a:ea typeface="Times New Roman"/>
              <a:cs typeface="Times New Roman"/>
              <a:sym typeface="Times New Roman"/>
            </a:endParaRPr>
          </a:p>
          <a:p>
            <a:pPr marL="457200" lvl="0" indent="0" algn="l" rtl="0">
              <a:spcBef>
                <a:spcPts val="1200"/>
              </a:spcBef>
              <a:spcAft>
                <a:spcPts val="0"/>
              </a:spcAft>
              <a:buNone/>
            </a:pPr>
            <a:endParaRPr sz="1900" b="1">
              <a:latin typeface="Times New Roman"/>
              <a:ea typeface="Times New Roman"/>
              <a:cs typeface="Times New Roman"/>
              <a:sym typeface="Times New Roman"/>
            </a:endParaRPr>
          </a:p>
          <a:p>
            <a:pPr marL="457200" lvl="0" indent="-349250" algn="l" rtl="0">
              <a:spcBef>
                <a:spcPts val="1200"/>
              </a:spcBef>
              <a:spcAft>
                <a:spcPts val="0"/>
              </a:spcAft>
              <a:buSzPts val="1900"/>
              <a:buFont typeface="Times New Roman"/>
              <a:buChar char="●"/>
            </a:pPr>
            <a:r>
              <a:rPr lang="tr" sz="1900" b="1">
                <a:latin typeface="Times New Roman"/>
                <a:ea typeface="Times New Roman"/>
                <a:cs typeface="Times New Roman"/>
                <a:sym typeface="Times New Roman"/>
              </a:rPr>
              <a:t>DOĞRULUK ORANI</a:t>
            </a:r>
            <a:endParaRPr sz="1900" b="1">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8"/>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NEDEN?</a:t>
            </a:r>
            <a:endParaRPr/>
          </a:p>
        </p:txBody>
      </p:sp>
      <p:pic>
        <p:nvPicPr>
          <p:cNvPr id="162" name="Google Shape;162;p18"/>
          <p:cNvPicPr preferRelativeResize="0"/>
          <p:nvPr/>
        </p:nvPicPr>
        <p:blipFill rotWithShape="1">
          <a:blip r:embed="rId3">
            <a:alphaModFix/>
          </a:blip>
          <a:srcRect l="1935" r="2251"/>
          <a:stretch/>
        </p:blipFill>
        <p:spPr>
          <a:xfrm>
            <a:off x="214450" y="1634400"/>
            <a:ext cx="8715101" cy="2024450"/>
          </a:xfrm>
          <a:prstGeom prst="rect">
            <a:avLst/>
          </a:prstGeom>
          <a:noFill/>
          <a:ln>
            <a:noFill/>
          </a:ln>
        </p:spPr>
      </p:pic>
      <p:sp>
        <p:nvSpPr>
          <p:cNvPr id="163" name="Google Shape;163;p18"/>
          <p:cNvSpPr txBox="1"/>
          <p:nvPr/>
        </p:nvSpPr>
        <p:spPr>
          <a:xfrm>
            <a:off x="3176550" y="3704175"/>
            <a:ext cx="2790900" cy="47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tr" sz="1500">
                <a:solidFill>
                  <a:srgbClr val="242424"/>
                </a:solidFill>
                <a:highlight>
                  <a:srgbClr val="FFFFFF"/>
                </a:highlight>
                <a:latin typeface="Georgia"/>
                <a:ea typeface="Georgia"/>
                <a:cs typeface="Georgia"/>
                <a:sym typeface="Georgia"/>
              </a:rPr>
              <a:t>mAP: mean average precision </a:t>
            </a:r>
            <a:endParaRPr sz="1300">
              <a:solidFill>
                <a:schemeClr val="dk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9"/>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NEDEN?</a:t>
            </a:r>
            <a:endParaRPr/>
          </a:p>
        </p:txBody>
      </p:sp>
      <p:pic>
        <p:nvPicPr>
          <p:cNvPr id="169" name="Google Shape;169;p19"/>
          <p:cNvPicPr preferRelativeResize="0"/>
          <p:nvPr/>
        </p:nvPicPr>
        <p:blipFill>
          <a:blip r:embed="rId3">
            <a:alphaModFix/>
          </a:blip>
          <a:stretch>
            <a:fillRect/>
          </a:stretch>
        </p:blipFill>
        <p:spPr>
          <a:xfrm>
            <a:off x="216000" y="1375150"/>
            <a:ext cx="8715074" cy="319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FARKI</a:t>
            </a:r>
            <a:endParaRPr/>
          </a:p>
        </p:txBody>
      </p:sp>
      <p:sp>
        <p:nvSpPr>
          <p:cNvPr id="175" name="Google Shape;175;p20"/>
          <p:cNvSpPr txBox="1">
            <a:spLocks noGrp="1"/>
          </p:cNvSpPr>
          <p:nvPr>
            <p:ph type="body" idx="1"/>
          </p:nvPr>
        </p:nvSpPr>
        <p:spPr>
          <a:xfrm>
            <a:off x="819150" y="1222750"/>
            <a:ext cx="2872200" cy="3216000"/>
          </a:xfrm>
          <a:prstGeom prst="rect">
            <a:avLst/>
          </a:prstGeom>
        </p:spPr>
        <p:txBody>
          <a:bodyPr spcFirstLastPara="1" wrap="square" lIns="91425" tIns="91425" rIns="91425" bIns="91425" anchor="t" anchorCtr="0">
            <a:normAutofit fontScale="77500" lnSpcReduction="10000"/>
          </a:bodyPr>
          <a:lstStyle/>
          <a:p>
            <a:pPr marL="457200" lvl="0" indent="-340593" algn="l" rtl="0">
              <a:spcBef>
                <a:spcPts val="0"/>
              </a:spcBef>
              <a:spcAft>
                <a:spcPts val="0"/>
              </a:spcAft>
              <a:buSzPct val="100000"/>
              <a:buFont typeface="Times New Roman"/>
              <a:buChar char="●"/>
            </a:pPr>
            <a:r>
              <a:rPr lang="tr" sz="2275" b="1">
                <a:latin typeface="Times New Roman"/>
                <a:ea typeface="Times New Roman"/>
                <a:cs typeface="Times New Roman"/>
                <a:sym typeface="Times New Roman"/>
              </a:rPr>
              <a:t>R-CNN, FAST R-CNN, FASTER R-CNN FARKI</a:t>
            </a:r>
            <a:endParaRPr sz="2275" b="1">
              <a:latin typeface="Times New Roman"/>
              <a:ea typeface="Times New Roman"/>
              <a:cs typeface="Times New Roman"/>
              <a:sym typeface="Times New Roman"/>
            </a:endParaRPr>
          </a:p>
          <a:p>
            <a:pPr marL="457200" lvl="0" indent="0" algn="l" rtl="0">
              <a:spcBef>
                <a:spcPts val="1200"/>
              </a:spcBef>
              <a:spcAft>
                <a:spcPts val="0"/>
              </a:spcAft>
              <a:buNone/>
            </a:pPr>
            <a:endParaRPr sz="1900" b="1">
              <a:latin typeface="Times New Roman"/>
              <a:ea typeface="Times New Roman"/>
              <a:cs typeface="Times New Roman"/>
              <a:sym typeface="Times New Roman"/>
            </a:endParaRPr>
          </a:p>
          <a:p>
            <a:pPr marL="457200" lvl="0" indent="-322103" algn="l" rtl="0">
              <a:spcBef>
                <a:spcPts val="1200"/>
              </a:spcBef>
              <a:spcAft>
                <a:spcPts val="0"/>
              </a:spcAft>
              <a:buSzPct val="100000"/>
              <a:buFont typeface="Times New Roman"/>
              <a:buChar char="●"/>
            </a:pPr>
            <a:r>
              <a:rPr lang="tr" sz="1900" b="1">
                <a:latin typeface="Times New Roman"/>
                <a:ea typeface="Times New Roman"/>
                <a:cs typeface="Times New Roman"/>
                <a:sym typeface="Times New Roman"/>
              </a:rPr>
              <a:t>2 aşamalı olmaları ve hızı</a:t>
            </a:r>
            <a:endParaRPr sz="1900" b="1">
              <a:latin typeface="Times New Roman"/>
              <a:ea typeface="Times New Roman"/>
              <a:cs typeface="Times New Roman"/>
              <a:sym typeface="Times New Roman"/>
            </a:endParaRPr>
          </a:p>
          <a:p>
            <a:pPr marL="457200" lvl="0" indent="0" algn="l" rtl="0">
              <a:spcBef>
                <a:spcPts val="1200"/>
              </a:spcBef>
              <a:spcAft>
                <a:spcPts val="0"/>
              </a:spcAft>
              <a:buNone/>
            </a:pPr>
            <a:endParaRPr sz="1900" b="1">
              <a:latin typeface="Times New Roman"/>
              <a:ea typeface="Times New Roman"/>
              <a:cs typeface="Times New Roman"/>
              <a:sym typeface="Times New Roman"/>
            </a:endParaRPr>
          </a:p>
          <a:p>
            <a:pPr marL="457200" lvl="0" indent="-322103" algn="l" rtl="0">
              <a:spcBef>
                <a:spcPts val="1200"/>
              </a:spcBef>
              <a:spcAft>
                <a:spcPts val="0"/>
              </a:spcAft>
              <a:buSzPct val="100000"/>
              <a:buFont typeface="Times New Roman"/>
              <a:buChar char="●"/>
            </a:pPr>
            <a:r>
              <a:rPr lang="tr" sz="1900" b="1">
                <a:latin typeface="Times New Roman"/>
                <a:ea typeface="Times New Roman"/>
                <a:cs typeface="Times New Roman"/>
                <a:sym typeface="Times New Roman"/>
              </a:rPr>
              <a:t>Daha düşük girdi gereksinimi</a:t>
            </a:r>
            <a:endParaRPr sz="1900" b="1">
              <a:latin typeface="Times New Roman"/>
              <a:ea typeface="Times New Roman"/>
              <a:cs typeface="Times New Roman"/>
              <a:sym typeface="Times New Roman"/>
            </a:endParaRPr>
          </a:p>
          <a:p>
            <a:pPr marL="457200" lvl="0" indent="0" algn="l" rtl="0">
              <a:spcBef>
                <a:spcPts val="1200"/>
              </a:spcBef>
              <a:spcAft>
                <a:spcPts val="1200"/>
              </a:spcAft>
              <a:buNone/>
            </a:pPr>
            <a:endParaRPr sz="1900" b="1">
              <a:latin typeface="Times New Roman"/>
              <a:ea typeface="Times New Roman"/>
              <a:cs typeface="Times New Roman"/>
              <a:sym typeface="Times New Roman"/>
            </a:endParaRPr>
          </a:p>
        </p:txBody>
      </p:sp>
      <p:pic>
        <p:nvPicPr>
          <p:cNvPr id="176" name="Google Shape;176;p20"/>
          <p:cNvPicPr preferRelativeResize="0"/>
          <p:nvPr/>
        </p:nvPicPr>
        <p:blipFill>
          <a:blip r:embed="rId3">
            <a:alphaModFix/>
          </a:blip>
          <a:stretch>
            <a:fillRect/>
          </a:stretch>
        </p:blipFill>
        <p:spPr>
          <a:xfrm>
            <a:off x="3541486" y="1911676"/>
            <a:ext cx="5275263" cy="210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722925" y="2681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FARKI</a:t>
            </a:r>
            <a:endParaRPr/>
          </a:p>
        </p:txBody>
      </p:sp>
      <p:sp>
        <p:nvSpPr>
          <p:cNvPr id="182" name="Google Shape;182;p21"/>
          <p:cNvSpPr txBox="1">
            <a:spLocks noGrp="1"/>
          </p:cNvSpPr>
          <p:nvPr>
            <p:ph type="body" idx="1"/>
          </p:nvPr>
        </p:nvSpPr>
        <p:spPr>
          <a:xfrm>
            <a:off x="819150" y="1222750"/>
            <a:ext cx="3246600" cy="3216000"/>
          </a:xfrm>
          <a:prstGeom prst="rect">
            <a:avLst/>
          </a:prstGeom>
        </p:spPr>
        <p:txBody>
          <a:bodyPr spcFirstLastPara="1" wrap="square" lIns="91425" tIns="91425" rIns="91425" bIns="91425" anchor="t" anchorCtr="0">
            <a:noAutofit/>
          </a:bodyPr>
          <a:lstStyle/>
          <a:p>
            <a:pPr marL="457200" lvl="0" indent="-358457" algn="l" rtl="0">
              <a:lnSpc>
                <a:spcPct val="95000"/>
              </a:lnSpc>
              <a:spcBef>
                <a:spcPts val="0"/>
              </a:spcBef>
              <a:spcAft>
                <a:spcPts val="0"/>
              </a:spcAft>
              <a:buSzPts val="2045"/>
              <a:buFont typeface="Times New Roman"/>
              <a:buChar char="●"/>
            </a:pPr>
            <a:r>
              <a:rPr lang="tr" sz="2045" b="1">
                <a:latin typeface="Times New Roman"/>
                <a:ea typeface="Times New Roman"/>
                <a:cs typeface="Times New Roman"/>
                <a:sym typeface="Times New Roman"/>
              </a:rPr>
              <a:t>YOLO FARKI</a:t>
            </a:r>
            <a:endParaRPr sz="2045" b="1">
              <a:latin typeface="Times New Roman"/>
              <a:ea typeface="Times New Roman"/>
              <a:cs typeface="Times New Roman"/>
              <a:sym typeface="Times New Roman"/>
            </a:endParaRPr>
          </a:p>
          <a:p>
            <a:pPr marL="0" lvl="0" indent="0" algn="l" rtl="0">
              <a:lnSpc>
                <a:spcPct val="95000"/>
              </a:lnSpc>
              <a:spcBef>
                <a:spcPts val="1200"/>
              </a:spcBef>
              <a:spcAft>
                <a:spcPts val="0"/>
              </a:spcAft>
              <a:buSzPts val="605"/>
              <a:buNone/>
            </a:pPr>
            <a:endParaRPr sz="1545" b="1">
              <a:latin typeface="Times New Roman"/>
              <a:ea typeface="Times New Roman"/>
              <a:cs typeface="Times New Roman"/>
              <a:sym typeface="Times New Roman"/>
            </a:endParaRPr>
          </a:p>
          <a:p>
            <a:pPr marL="457200" lvl="0" indent="-326707" algn="l" rtl="0">
              <a:lnSpc>
                <a:spcPct val="95000"/>
              </a:lnSpc>
              <a:spcBef>
                <a:spcPts val="1200"/>
              </a:spcBef>
              <a:spcAft>
                <a:spcPts val="0"/>
              </a:spcAft>
              <a:buSzPts val="1545"/>
              <a:buFont typeface="Times New Roman"/>
              <a:buChar char="●"/>
            </a:pPr>
            <a:r>
              <a:rPr lang="tr" sz="1545" b="1">
                <a:latin typeface="Times New Roman"/>
                <a:ea typeface="Times New Roman"/>
                <a:cs typeface="Times New Roman"/>
                <a:sym typeface="Times New Roman"/>
              </a:rPr>
              <a:t>Daha yüksek doğruluk</a:t>
            </a:r>
            <a:endParaRPr sz="1545" b="1">
              <a:latin typeface="Times New Roman"/>
              <a:ea typeface="Times New Roman"/>
              <a:cs typeface="Times New Roman"/>
              <a:sym typeface="Times New Roman"/>
            </a:endParaRPr>
          </a:p>
          <a:p>
            <a:pPr marL="457200" lvl="0" indent="0" algn="l" rtl="0">
              <a:lnSpc>
                <a:spcPct val="95000"/>
              </a:lnSpc>
              <a:spcBef>
                <a:spcPts val="1200"/>
              </a:spcBef>
              <a:spcAft>
                <a:spcPts val="0"/>
              </a:spcAft>
              <a:buSzPts val="605"/>
              <a:buNone/>
            </a:pPr>
            <a:endParaRPr sz="1545" b="1">
              <a:latin typeface="Times New Roman"/>
              <a:ea typeface="Times New Roman"/>
              <a:cs typeface="Times New Roman"/>
              <a:sym typeface="Times New Roman"/>
            </a:endParaRPr>
          </a:p>
          <a:p>
            <a:pPr marL="457200" lvl="0" indent="-326707" algn="l" rtl="0">
              <a:lnSpc>
                <a:spcPct val="95000"/>
              </a:lnSpc>
              <a:spcBef>
                <a:spcPts val="1200"/>
              </a:spcBef>
              <a:spcAft>
                <a:spcPts val="0"/>
              </a:spcAft>
              <a:buSzPts val="1545"/>
              <a:buFont typeface="Times New Roman"/>
              <a:buChar char="●"/>
            </a:pPr>
            <a:r>
              <a:rPr lang="tr" sz="1545" b="1">
                <a:latin typeface="Times New Roman"/>
                <a:ea typeface="Times New Roman"/>
                <a:cs typeface="Times New Roman"/>
                <a:sym typeface="Times New Roman"/>
              </a:rPr>
              <a:t>Küçük nesne algılama performansı</a:t>
            </a:r>
            <a:endParaRPr sz="1545" b="1">
              <a:latin typeface="Times New Roman"/>
              <a:ea typeface="Times New Roman"/>
              <a:cs typeface="Times New Roman"/>
              <a:sym typeface="Times New Roman"/>
            </a:endParaRPr>
          </a:p>
          <a:p>
            <a:pPr marL="0" lvl="0" indent="0" algn="l" rtl="0">
              <a:lnSpc>
                <a:spcPct val="95000"/>
              </a:lnSpc>
              <a:spcBef>
                <a:spcPts val="1200"/>
              </a:spcBef>
              <a:spcAft>
                <a:spcPts val="0"/>
              </a:spcAft>
              <a:buSzPts val="605"/>
              <a:buNone/>
            </a:pPr>
            <a:endParaRPr sz="1545" b="1">
              <a:latin typeface="Times New Roman"/>
              <a:ea typeface="Times New Roman"/>
              <a:cs typeface="Times New Roman"/>
              <a:sym typeface="Times New Roman"/>
            </a:endParaRPr>
          </a:p>
          <a:p>
            <a:pPr marL="457200" lvl="0" indent="-326707" algn="l" rtl="0">
              <a:lnSpc>
                <a:spcPct val="95000"/>
              </a:lnSpc>
              <a:spcBef>
                <a:spcPts val="1200"/>
              </a:spcBef>
              <a:spcAft>
                <a:spcPts val="0"/>
              </a:spcAft>
              <a:buSzPts val="1545"/>
              <a:buFont typeface="Times New Roman"/>
              <a:buChar char="●"/>
            </a:pPr>
            <a:r>
              <a:rPr lang="tr" sz="1545" b="1">
                <a:latin typeface="Times New Roman"/>
                <a:ea typeface="Times New Roman"/>
                <a:cs typeface="Times New Roman"/>
                <a:sym typeface="Times New Roman"/>
              </a:rPr>
              <a:t>Daha düşük girdi gereksinimi</a:t>
            </a:r>
            <a:endParaRPr sz="1545" b="1">
              <a:latin typeface="Times New Roman"/>
              <a:ea typeface="Times New Roman"/>
              <a:cs typeface="Times New Roman"/>
              <a:sym typeface="Times New Roman"/>
            </a:endParaRPr>
          </a:p>
          <a:p>
            <a:pPr marL="457200" lvl="0" indent="0" algn="l" rtl="0">
              <a:lnSpc>
                <a:spcPct val="95000"/>
              </a:lnSpc>
              <a:spcBef>
                <a:spcPts val="1200"/>
              </a:spcBef>
              <a:spcAft>
                <a:spcPts val="1200"/>
              </a:spcAft>
              <a:buSzPts val="605"/>
              <a:buNone/>
            </a:pPr>
            <a:endParaRPr sz="1545" b="1">
              <a:latin typeface="Times New Roman"/>
              <a:ea typeface="Times New Roman"/>
              <a:cs typeface="Times New Roman"/>
              <a:sym typeface="Times New Roman"/>
            </a:endParaRPr>
          </a:p>
        </p:txBody>
      </p:sp>
      <p:pic>
        <p:nvPicPr>
          <p:cNvPr id="183" name="Google Shape;183;p21"/>
          <p:cNvPicPr preferRelativeResize="0"/>
          <p:nvPr/>
        </p:nvPicPr>
        <p:blipFill rotWithShape="1">
          <a:blip r:embed="rId3">
            <a:alphaModFix/>
          </a:blip>
          <a:srcRect l="1283"/>
          <a:stretch/>
        </p:blipFill>
        <p:spPr>
          <a:xfrm>
            <a:off x="3605800" y="1599700"/>
            <a:ext cx="5142749" cy="204030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Ekran Gösterisi (16:9)</PresentationFormat>
  <Paragraphs>65</Paragraphs>
  <Slides>23</Slides>
  <Notes>23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23</vt:i4>
      </vt:variant>
    </vt:vector>
  </HeadingPairs>
  <TitlesOfParts>
    <vt:vector size="29" baseType="lpstr">
      <vt:lpstr>Nunito</vt:lpstr>
      <vt:lpstr>Calibri</vt:lpstr>
      <vt:lpstr>Arial</vt:lpstr>
      <vt:lpstr>Times New Roman</vt:lpstr>
      <vt:lpstr>Georgia</vt:lpstr>
      <vt:lpstr>Shift</vt:lpstr>
      <vt:lpstr>SSD SINGLE SHOT MULTIBOX DETECTOR</vt:lpstr>
      <vt:lpstr>NEDİR?</vt:lpstr>
      <vt:lpstr>KRONOLOJİ</vt:lpstr>
      <vt:lpstr>NEREDE?</vt:lpstr>
      <vt:lpstr>NEDEN?</vt:lpstr>
      <vt:lpstr>NEDEN?</vt:lpstr>
      <vt:lpstr>NEDEN?</vt:lpstr>
      <vt:lpstr>FARKI</vt:lpstr>
      <vt:lpstr>FARKI</vt:lpstr>
      <vt:lpstr>MODEL</vt:lpstr>
      <vt:lpstr>MODEL</vt:lpstr>
      <vt:lpstr>MODEL</vt:lpstr>
      <vt:lpstr>MODEL</vt:lpstr>
      <vt:lpstr>DEFAULT BOUNDARY BOXES</vt:lpstr>
      <vt:lpstr>MODEL</vt:lpstr>
      <vt:lpstr>MODEL</vt:lpstr>
      <vt:lpstr>MODEL</vt:lpstr>
      <vt:lpstr>DEFAULT BOUNDARY BOXES</vt:lpstr>
      <vt:lpstr>DEFAULT BOUNDARY BOXES</vt:lpstr>
      <vt:lpstr>DEFAULT BOUNDARY BOXES</vt:lpstr>
      <vt:lpstr>DEFAULT BOUNDARY BOXES</vt:lpstr>
      <vt:lpstr>DATA AUGMENTATION</vt:lpstr>
      <vt:lpstr>SONUÇLAR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SSD SINGLE SHOT MULTIBOX DETECTOR</dc:title>
  <cp:lastModifiedBy>Onur BUĞTEKİN</cp:lastModifiedBy>
  <cp:revision>1</cp:revision>
  <dcterms:modified xsi:type="dcterms:W3CDTF">2024-03-06T20:18:34Z</dcterms:modified>
</cp:coreProperties>
</file>